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62" r:id="rId4"/>
    <p:sldId id="260" r:id="rId5"/>
    <p:sldId id="261" r:id="rId6"/>
    <p:sldId id="263" r:id="rId7"/>
    <p:sldId id="268" r:id="rId8"/>
    <p:sldId id="267" r:id="rId9"/>
    <p:sldId id="265" r:id="rId10"/>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9aa2af-7bc4-4073-80cf-7c2fd99c7046}">
          <p14:sldIdLst>
            <p14:sldId id="257"/>
            <p14:sldId id="262"/>
            <p14:sldId id="260"/>
            <p14:sldId id="261"/>
            <p14:sldId id="263"/>
            <p14:sldId id="268"/>
            <p14:sldId id="267"/>
            <p14:sldId id="2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fontScale="90000"/>
          </a:bodyPr>
          <a:p>
            <a:r>
              <a:rPr lang="en-US" altLang="zh-CN"/>
              <a:t>AI based motion control</a:t>
            </a:r>
            <a:br>
              <a:rPr lang="en-US" altLang="zh-CN"/>
            </a:br>
            <a:br>
              <a:rPr lang="en-US" altLang="zh-CN"/>
            </a:br>
            <a:r>
              <a:rPr lang="en-US" altLang="zh-CN" sz="2400"/>
              <a:t>detail algorithm presented in formula</a:t>
            </a:r>
            <a:br>
              <a:rPr lang="en-US" altLang="zh-CN" sz="2400"/>
            </a:br>
            <a:endParaRPr lang="en-US" altLang="zh-CN" sz="2400"/>
          </a:p>
        </p:txBody>
      </p:sp>
      <p:sp>
        <p:nvSpPr>
          <p:cNvPr id="3" name="副标题 2"/>
          <p:cNvSpPr>
            <a:spLocks noGrp="1"/>
          </p:cNvSpPr>
          <p:nvPr>
            <p:ph type="subTitle" idx="1"/>
          </p:nvPr>
        </p:nvSpPr>
        <p:spPr/>
        <p:txBody>
          <a:bodyPr/>
          <a:p>
            <a:endParaRPr lang="en-US" altLang="zh-CN">
              <a:sym typeface="+mn-ea"/>
            </a:endParaRPr>
          </a:p>
          <a:p>
            <a:r>
              <a:rPr lang="en-US" altLang="zh-CN">
                <a:sym typeface="+mn-ea"/>
              </a:rPr>
              <a:t>2.4                       Jin Lexuan</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a:t>Tajectory(Position of each second)</a:t>
            </a:r>
            <a:endParaRPr lang="en-US" altLang="zh-CN" sz="2800"/>
          </a:p>
        </p:txBody>
      </p:sp>
      <p:pic>
        <p:nvPicPr>
          <p:cNvPr id="4" name="内容占位符 3"/>
          <p:cNvPicPr>
            <a:picLocks noChangeAspect="1"/>
          </p:cNvPicPr>
          <p:nvPr>
            <p:ph idx="1"/>
          </p:nvPr>
        </p:nvPicPr>
        <p:blipFill>
          <a:blip r:embed="rId1"/>
          <a:stretch>
            <a:fillRect/>
          </a:stretch>
        </p:blipFill>
        <p:spPr>
          <a:xfrm>
            <a:off x="838200" y="1825625"/>
            <a:ext cx="5516245" cy="4351655"/>
          </a:xfrm>
          <a:prstGeom prst="rect">
            <a:avLst/>
          </a:prstGeom>
        </p:spPr>
      </p:pic>
      <p:sp>
        <p:nvSpPr>
          <p:cNvPr id="5" name="文本框 4"/>
          <p:cNvSpPr txBox="1"/>
          <p:nvPr/>
        </p:nvSpPr>
        <p:spPr>
          <a:xfrm>
            <a:off x="6876415" y="1825625"/>
            <a:ext cx="5120640" cy="4707890"/>
          </a:xfrm>
          <a:prstGeom prst="rect">
            <a:avLst/>
          </a:prstGeom>
          <a:noFill/>
        </p:spPr>
        <p:txBody>
          <a:bodyPr wrap="square" rtlCol="0">
            <a:spAutoFit/>
          </a:bodyPr>
          <a:p>
            <a:r>
              <a:rPr lang="en-US" altLang="zh-CN" sz="2000"/>
              <a:t>From two trajectory, we can calculate the distance of UAVs for each second, if the distance is smaller than the collision threshold, it will be detected and the time will be recorded.</a:t>
            </a:r>
            <a:endParaRPr lang="en-US" altLang="zh-CN" sz="2000"/>
          </a:p>
          <a:p>
            <a:endParaRPr lang="en-US" altLang="zh-CN" sz="2000"/>
          </a:p>
          <a:p>
            <a:endParaRPr lang="en-US" altLang="zh-CN" sz="2000"/>
          </a:p>
          <a:p>
            <a:r>
              <a:rPr lang="en-US" altLang="zh-CN" sz="2000"/>
              <a:t>In this example, collision will happen in </a:t>
            </a:r>
            <a:endParaRPr lang="en-US" altLang="zh-CN" sz="2000"/>
          </a:p>
          <a:p>
            <a:endParaRPr lang="en-US" altLang="zh-CN" sz="2000"/>
          </a:p>
          <a:p>
            <a:endParaRPr lang="en-US" altLang="zh-CN" sz="2000"/>
          </a:p>
          <a:p>
            <a:r>
              <a:rPr lang="en-US" altLang="zh-CN" sz="2000"/>
              <a:t>From left image, it shows at 48s,49s,52s, two UAVs are very close to each other.</a:t>
            </a:r>
            <a:endParaRPr lang="en-US" altLang="zh-CN" sz="2000"/>
          </a:p>
          <a:p>
            <a:endParaRPr lang="en-US" altLang="zh-CN" sz="2000"/>
          </a:p>
          <a:p>
            <a:r>
              <a:rPr lang="en-US" altLang="zh-CN" sz="2000"/>
              <a:t>colnum shows how many collision will happen</a:t>
            </a:r>
            <a:endParaRPr lang="en-US" altLang="zh-CN" sz="2000"/>
          </a:p>
        </p:txBody>
      </p:sp>
      <p:pic>
        <p:nvPicPr>
          <p:cNvPr id="8" name="图片 7"/>
          <p:cNvPicPr>
            <a:picLocks noChangeAspect="1"/>
          </p:cNvPicPr>
          <p:nvPr/>
        </p:nvPicPr>
        <p:blipFill>
          <a:blip r:embed="rId2"/>
          <a:stretch>
            <a:fillRect/>
          </a:stretch>
        </p:blipFill>
        <p:spPr>
          <a:xfrm>
            <a:off x="6944995" y="5553075"/>
            <a:ext cx="2400300" cy="279400"/>
          </a:xfrm>
          <a:prstGeom prst="rect">
            <a:avLst/>
          </a:prstGeom>
        </p:spPr>
      </p:pic>
      <p:pic>
        <p:nvPicPr>
          <p:cNvPr id="9" name="图片 8"/>
          <p:cNvPicPr>
            <a:picLocks noChangeAspect="1"/>
          </p:cNvPicPr>
          <p:nvPr/>
        </p:nvPicPr>
        <p:blipFill>
          <a:blip r:embed="rId3"/>
          <a:stretch>
            <a:fillRect/>
          </a:stretch>
        </p:blipFill>
        <p:spPr>
          <a:xfrm>
            <a:off x="6944995" y="4536440"/>
            <a:ext cx="3213100" cy="292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en-US" altLang="zh-CN">
                <a:latin typeface="Times New Roman Regular" panose="02020603050405020304" charset="0"/>
                <a:cs typeface="Times New Roman Regular" panose="02020603050405020304" charset="0"/>
              </a:rPr>
              <a:t>Transfer path to trajectory</a:t>
            </a:r>
            <a:endParaRPr lang="en-US" altLang="zh-CN">
              <a:latin typeface="Times New Roman Regular" panose="02020603050405020304" charset="0"/>
              <a:cs typeface="Times New Roman Regular" panose="02020603050405020304"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en-US" altLang="zh-CN">
                    <a:latin typeface="Times New Roman Regular" panose="02020603050405020304" charset="0"/>
                    <a:cs typeface="Times New Roman Regular" panose="02020603050405020304" charset="0"/>
                  </a:rPr>
                  <a:t>Position </a:t>
                </a:r>
                <a14:m>
                  <m:oMath xmlns:m="http://schemas.openxmlformats.org/officeDocument/2006/math">
                    <m:r>
                      <a:rPr lang="en-US" altLang="zh-CN" i="1">
                        <a:latin typeface="Cambria Math" charset="0"/>
                        <a:ea typeface="SimSun" charset="0"/>
                        <a:cs typeface="Cambria Math" charset="0"/>
                      </a:rPr>
                      <m:t> </m:t>
                    </m:r>
                    <m:r>
                      <a:rPr lang="en-US" altLang="zh-CN" i="1">
                        <a:latin typeface="Cambria Math" charset="0"/>
                        <a:ea typeface="SimSun" charset="0"/>
                        <a:cs typeface="Cambria Math" charset="0"/>
                      </a:rPr>
                      <m:t>𝜃</m:t>
                    </m:r>
                    <m:r>
                      <a:rPr lang="en-US" altLang="zh-CN" i="1">
                        <a:latin typeface="Cambria Math" charset="0"/>
                        <a:ea typeface="SimSun" charset="0"/>
                        <a:cs typeface="Cambria Math" charset="0"/>
                      </a:rPr>
                      <m:t>(</m:t>
                    </m:r>
                    <m:r>
                      <a:rPr lang="en-US" altLang="zh-CN" i="1">
                        <a:latin typeface="Cambria Math" charset="0"/>
                        <a:cs typeface="Cambria Math" charset="0"/>
                      </a:rPr>
                      <m:t>𝑡</m:t>
                    </m:r>
                    <m:r>
                      <a:rPr lang="en-US" altLang="zh-CN" i="1">
                        <a:latin typeface="Cambria Math" charset="0"/>
                        <a:ea typeface="SimSun" charset="0"/>
                        <a:cs typeface="Cambria Math" charset="0"/>
                      </a:rPr>
                      <m:t>)=</m:t>
                    </m:r>
                    <m:sSub>
                      <m:sSubPr>
                        <m:ctrlPr>
                          <a:rPr lang="en-US" altLang="zh-CN" i="1">
                            <a:latin typeface="Cambria Math" charset="0"/>
                            <a:cs typeface="Cambria Math" charset="0"/>
                          </a:rPr>
                        </m:ctrlPr>
                      </m:sSubPr>
                      <m:e>
                        <m:r>
                          <a:rPr lang="en-US" altLang="zh-CN" i="1">
                            <a:latin typeface="Cambria Math" charset="0"/>
                            <a:cs typeface="Cambria Math" charset="0"/>
                          </a:rPr>
                          <m:t>𝑐</m:t>
                        </m:r>
                      </m:e>
                      <m:sub>
                        <m:r>
                          <a:rPr lang="en-US" altLang="zh-CN" i="1">
                            <a:latin typeface="Cambria Math" charset="0"/>
                            <a:ea typeface="SimSun" charset="0"/>
                            <a:cs typeface="Cambria Math" charset="0"/>
                          </a:rPr>
                          <m:t>0</m:t>
                        </m:r>
                      </m:sub>
                    </m:sSub>
                    <m:r>
                      <a:rPr lang="en-US" altLang="zh-CN" i="1">
                        <a:latin typeface="Cambria Math" charset="0"/>
                        <a:ea typeface="SimSun" charset="0"/>
                        <a:cs typeface="Cambria Math" charset="0"/>
                      </a:rPr>
                      <m:t>+</m:t>
                    </m:r>
                    <m:sSub>
                      <m:sSubPr>
                        <m:ctrlPr>
                          <a:rPr lang="en-US" altLang="zh-CN" i="1">
                            <a:latin typeface="Cambria Math" charset="0"/>
                            <a:cs typeface="Cambria Math" charset="0"/>
                          </a:rPr>
                        </m:ctrlPr>
                      </m:sSubPr>
                      <m:e>
                        <m:r>
                          <a:rPr lang="en-US" altLang="zh-CN" i="1">
                            <a:latin typeface="Cambria Math" charset="0"/>
                            <a:cs typeface="Cambria Math" charset="0"/>
                          </a:rPr>
                          <m:t>𝑐</m:t>
                        </m:r>
                      </m:e>
                      <m:sub>
                        <m:r>
                          <a:rPr lang="en-US" altLang="zh-CN" i="1">
                            <a:latin typeface="Cambria Math" charset="0"/>
                            <a:ea typeface="SimSun" charset="0"/>
                            <a:cs typeface="Cambria Math" charset="0"/>
                          </a:rPr>
                          <m:t>1</m:t>
                        </m:r>
                      </m:sub>
                    </m:sSub>
                    <m:r>
                      <a:rPr lang="en-US" altLang="zh-CN" i="1">
                        <a:latin typeface="Cambria Math" charset="0"/>
                        <a:cs typeface="Cambria Math" charset="0"/>
                      </a:rPr>
                      <m:t>𝑡</m:t>
                    </m:r>
                    <m:r>
                      <a:rPr lang="en-US" altLang="zh-CN" i="1">
                        <a:latin typeface="Cambria Math" charset="0"/>
                        <a:ea typeface="SimSun" charset="0"/>
                        <a:cs typeface="Cambria Math" charset="0"/>
                      </a:rPr>
                      <m:t>+</m:t>
                    </m:r>
                    <m:sSub>
                      <m:sSubPr>
                        <m:ctrlPr>
                          <a:rPr lang="en-US" altLang="zh-CN" i="1">
                            <a:latin typeface="Cambria Math" charset="0"/>
                            <a:cs typeface="Cambria Math" charset="0"/>
                          </a:rPr>
                        </m:ctrlPr>
                      </m:sSubPr>
                      <m:e>
                        <m:r>
                          <a:rPr lang="en-US" altLang="zh-CN" i="1">
                            <a:latin typeface="Cambria Math" charset="0"/>
                            <a:cs typeface="Cambria Math" charset="0"/>
                          </a:rPr>
                          <m:t>𝑐</m:t>
                        </m:r>
                      </m:e>
                      <m:sub>
                        <m:r>
                          <a:rPr lang="en-US" altLang="zh-CN" i="1">
                            <a:latin typeface="Cambria Math" charset="0"/>
                            <a:ea typeface="SimSun" charset="0"/>
                            <a:cs typeface="Cambria Math" charset="0"/>
                          </a:rPr>
                          <m:t>2</m:t>
                        </m:r>
                      </m:sub>
                    </m:sSub>
                    <m:sSup>
                      <m:sSupPr>
                        <m:ctrlPr>
                          <a:rPr lang="en-US" altLang="zh-CN" i="1">
                            <a:latin typeface="Cambria Math" charset="0"/>
                            <a:cs typeface="Cambria Math" charset="0"/>
                          </a:rPr>
                        </m:ctrlPr>
                      </m:sSupPr>
                      <m:e>
                        <m:r>
                          <a:rPr lang="en-US" altLang="zh-CN" i="1">
                            <a:latin typeface="Cambria Math" charset="0"/>
                            <a:cs typeface="Cambria Math" charset="0"/>
                          </a:rPr>
                          <m:t>𝑡</m:t>
                        </m:r>
                      </m:e>
                      <m:sup>
                        <m:r>
                          <a:rPr lang="en-US" altLang="zh-CN" i="1">
                            <a:latin typeface="Cambria Math" charset="0"/>
                            <a:ea typeface="SimSun" charset="0"/>
                            <a:cs typeface="Cambria Math" charset="0"/>
                          </a:rPr>
                          <m:t>2</m:t>
                        </m:r>
                      </m:sup>
                    </m:sSup>
                    <m:r>
                      <a:rPr lang="en-US" altLang="zh-CN" i="1">
                        <a:latin typeface="Cambria Math" charset="0"/>
                        <a:ea typeface="SimSun" charset="0"/>
                        <a:cs typeface="Cambria Math" charset="0"/>
                      </a:rPr>
                      <m:t>+</m:t>
                    </m:r>
                    <m:sSub>
                      <m:sSubPr>
                        <m:ctrlPr>
                          <a:rPr lang="en-US" altLang="zh-CN" i="1">
                            <a:latin typeface="Cambria Math" charset="0"/>
                            <a:cs typeface="Cambria Math" charset="0"/>
                          </a:rPr>
                        </m:ctrlPr>
                      </m:sSubPr>
                      <m:e>
                        <m:r>
                          <a:rPr lang="en-US" altLang="zh-CN" i="1">
                            <a:latin typeface="Cambria Math" charset="0"/>
                            <a:cs typeface="Cambria Math" charset="0"/>
                          </a:rPr>
                          <m:t>𝑐</m:t>
                        </m:r>
                      </m:e>
                      <m:sub>
                        <m:r>
                          <a:rPr lang="en-US" altLang="zh-CN" i="1">
                            <a:latin typeface="Cambria Math" charset="0"/>
                            <a:ea typeface="SimSun" charset="0"/>
                            <a:cs typeface="Cambria Math" charset="0"/>
                          </a:rPr>
                          <m:t>3</m:t>
                        </m:r>
                      </m:sub>
                    </m:sSub>
                    <m:sSup>
                      <m:sSupPr>
                        <m:ctrlPr>
                          <a:rPr lang="en-US" altLang="zh-CN" i="1">
                            <a:latin typeface="Cambria Math" charset="0"/>
                            <a:cs typeface="Cambria Math" charset="0"/>
                          </a:rPr>
                        </m:ctrlPr>
                      </m:sSupPr>
                      <m:e>
                        <m:r>
                          <a:rPr lang="en-US" altLang="zh-CN" i="1">
                            <a:latin typeface="Cambria Math" charset="0"/>
                            <a:cs typeface="Cambria Math" charset="0"/>
                          </a:rPr>
                          <m:t>𝑡</m:t>
                        </m:r>
                      </m:e>
                      <m:sup>
                        <m:r>
                          <a:rPr lang="en-US" altLang="zh-CN" i="1">
                            <a:latin typeface="Cambria Math" charset="0"/>
                            <a:ea typeface="SimSun" charset="0"/>
                            <a:cs typeface="Cambria Math" charset="0"/>
                          </a:rPr>
                          <m:t>3</m:t>
                        </m:r>
                      </m:sup>
                    </m:sSup>
                  </m:oMath>
                </a14:m>
                <a:endParaRPr lang="en-US" altLang="zh-CN" i="1">
                  <a:latin typeface="Times New Roman Regular" panose="02020603050405020304" charset="0"/>
                  <a:cs typeface="Times New Roman Regular" panose="02020603050405020304" charset="0"/>
                </a:endParaRPr>
              </a:p>
              <a:p>
                <a:r>
                  <a:rPr lang="en-US" altLang="zh-CN">
                    <a:latin typeface="Times New Roman Regular" panose="02020603050405020304" charset="0"/>
                    <a:cs typeface="Times New Roman Regular" panose="02020603050405020304" charset="0"/>
                  </a:rPr>
                  <a:t>Speed  </a:t>
                </a:r>
                <a14:m>
                  <m:oMath xmlns:m="http://schemas.openxmlformats.org/officeDocument/2006/math">
                    <m:r>
                      <a:rPr lang="en-US" altLang="zh-CN" i="1">
                        <a:latin typeface="Cambria Math" charset="0"/>
                        <a:cs typeface="Cambria Math" charset="0"/>
                      </a:rPr>
                      <m:t>𝑣</m:t>
                    </m:r>
                    <m:r>
                      <a:rPr lang="en-US" altLang="zh-CN" i="1">
                        <a:latin typeface="Cambria Math" charset="0"/>
                        <a:ea typeface="SimSun" charset="0"/>
                        <a:cs typeface="Cambria Math" charset="0"/>
                      </a:rPr>
                      <m:t>(</m:t>
                    </m:r>
                    <m:r>
                      <a:rPr lang="en-US" altLang="zh-CN" i="1">
                        <a:latin typeface="Cambria Math" charset="0"/>
                        <a:cs typeface="Cambria Math" charset="0"/>
                      </a:rPr>
                      <m:t>𝑡</m:t>
                    </m:r>
                    <m:r>
                      <a:rPr lang="en-US" altLang="zh-CN" i="1">
                        <a:latin typeface="Cambria Math" charset="0"/>
                        <a:ea typeface="SimSun" charset="0"/>
                        <a:cs typeface="Cambria Math" charset="0"/>
                      </a:rPr>
                      <m:t>)=</m:t>
                    </m:r>
                    <m:sSub>
                      <m:sSubPr>
                        <m:ctrlPr>
                          <a:rPr lang="en-US" altLang="zh-CN" i="1">
                            <a:latin typeface="Cambria Math" charset="0"/>
                            <a:cs typeface="Cambria Math" charset="0"/>
                          </a:rPr>
                        </m:ctrlPr>
                      </m:sSubPr>
                      <m:e>
                        <m:r>
                          <a:rPr lang="en-US" altLang="zh-CN" i="1">
                            <a:latin typeface="Cambria Math" charset="0"/>
                            <a:cs typeface="Cambria Math" charset="0"/>
                          </a:rPr>
                          <m:t>𝑐</m:t>
                        </m:r>
                      </m:e>
                      <m:sub>
                        <m:r>
                          <a:rPr lang="en-US" altLang="zh-CN" i="1">
                            <a:latin typeface="Cambria Math" charset="0"/>
                            <a:ea typeface="SimSun" charset="0"/>
                            <a:cs typeface="Cambria Math" charset="0"/>
                          </a:rPr>
                          <m:t>1</m:t>
                        </m:r>
                      </m:sub>
                    </m:sSub>
                    <m:r>
                      <a:rPr lang="en-US" altLang="zh-CN" i="1">
                        <a:latin typeface="Cambria Math" charset="0"/>
                        <a:ea typeface="SimSun" charset="0"/>
                        <a:cs typeface="Cambria Math" charset="0"/>
                      </a:rPr>
                      <m:t>+</m:t>
                    </m:r>
                    <m:sSub>
                      <m:sSubPr>
                        <m:ctrlPr>
                          <a:rPr lang="en-US" altLang="zh-CN" i="1">
                            <a:latin typeface="Cambria Math" charset="0"/>
                            <a:cs typeface="Cambria Math" charset="0"/>
                          </a:rPr>
                        </m:ctrlPr>
                      </m:sSubPr>
                      <m:e>
                        <m:r>
                          <a:rPr lang="en-US" altLang="zh-CN" i="1">
                            <a:latin typeface="Cambria Math" charset="0"/>
                            <a:ea typeface="SimSun" charset="0"/>
                            <a:cs typeface="Cambria Math" charset="0"/>
                          </a:rPr>
                          <m:t>2</m:t>
                        </m:r>
                        <m:r>
                          <a:rPr lang="en-US" altLang="zh-CN" i="1">
                            <a:latin typeface="Cambria Math" charset="0"/>
                            <a:cs typeface="Cambria Math" charset="0"/>
                          </a:rPr>
                          <m:t>𝑐</m:t>
                        </m:r>
                      </m:e>
                      <m:sub>
                        <m:r>
                          <a:rPr lang="en-US" altLang="zh-CN" i="1">
                            <a:latin typeface="Cambria Math" charset="0"/>
                            <a:ea typeface="SimSun" charset="0"/>
                            <a:cs typeface="Cambria Math" charset="0"/>
                          </a:rPr>
                          <m:t>2</m:t>
                        </m:r>
                      </m:sub>
                    </m:sSub>
                    <m:r>
                      <a:rPr lang="en-US" altLang="zh-CN" i="1">
                        <a:latin typeface="Cambria Math" charset="0"/>
                        <a:cs typeface="Cambria Math" charset="0"/>
                      </a:rPr>
                      <m:t>𝑡</m:t>
                    </m:r>
                    <m:r>
                      <a:rPr lang="en-US" altLang="zh-CN" i="1">
                        <a:latin typeface="Cambria Math" charset="0"/>
                        <a:ea typeface="SimSun" charset="0"/>
                        <a:cs typeface="Cambria Math" charset="0"/>
                      </a:rPr>
                      <m:t>+</m:t>
                    </m:r>
                    <m:r>
                      <a:rPr lang="en-US" altLang="zh-CN" i="1">
                        <a:latin typeface="Cambria Math" charset="0"/>
                        <a:ea typeface="SimSun" charset="0"/>
                        <a:cs typeface="Cambria Math" charset="0"/>
                      </a:rPr>
                      <m:t>3</m:t>
                    </m:r>
                    <m:sSub>
                      <m:sSubPr>
                        <m:ctrlPr>
                          <a:rPr lang="en-US" altLang="zh-CN" i="1">
                            <a:latin typeface="Cambria Math" charset="0"/>
                            <a:cs typeface="Cambria Math" charset="0"/>
                          </a:rPr>
                        </m:ctrlPr>
                      </m:sSubPr>
                      <m:e>
                        <m:r>
                          <a:rPr lang="en-US" altLang="zh-CN" i="1">
                            <a:latin typeface="Cambria Math" charset="0"/>
                            <a:cs typeface="Cambria Math" charset="0"/>
                          </a:rPr>
                          <m:t>𝑐</m:t>
                        </m:r>
                      </m:e>
                      <m:sub>
                        <m:r>
                          <a:rPr lang="en-US" altLang="zh-CN" i="1">
                            <a:latin typeface="Cambria Math" charset="0"/>
                            <a:ea typeface="SimSun" charset="0"/>
                            <a:cs typeface="Cambria Math" charset="0"/>
                          </a:rPr>
                          <m:t>3</m:t>
                        </m:r>
                      </m:sub>
                    </m:sSub>
                    <m:sSup>
                      <m:sSupPr>
                        <m:ctrlPr>
                          <a:rPr lang="en-US" altLang="zh-CN" i="1">
                            <a:latin typeface="Cambria Math" charset="0"/>
                            <a:cs typeface="Cambria Math" charset="0"/>
                          </a:rPr>
                        </m:ctrlPr>
                      </m:sSupPr>
                      <m:e>
                        <m:r>
                          <a:rPr lang="en-US" altLang="zh-CN" i="1">
                            <a:latin typeface="Cambria Math" charset="0"/>
                            <a:cs typeface="Cambria Math" charset="0"/>
                          </a:rPr>
                          <m:t>𝑡</m:t>
                        </m:r>
                      </m:e>
                      <m:sup>
                        <m:r>
                          <a:rPr lang="en-US" altLang="zh-CN" i="1">
                            <a:latin typeface="Cambria Math" charset="0"/>
                            <a:ea typeface="SimSun" charset="0"/>
                            <a:cs typeface="Cambria Math" charset="0"/>
                          </a:rPr>
                          <m:t>2</m:t>
                        </m:r>
                      </m:sup>
                    </m:sSup>
                  </m:oMath>
                </a14:m>
                <a:endParaRPr lang="en-US" altLang="zh-CN" i="1">
                  <a:latin typeface="Times New Roman Regular" panose="02020603050405020304" charset="0"/>
                  <a:cs typeface="Times New Roman Regular" panose="02020603050405020304" charset="0"/>
                </a:endParaRPr>
              </a:p>
              <a:p>
                <a:r>
                  <a:rPr lang="en-US" altLang="zh-CN">
                    <a:latin typeface="Times New Roman Regular" panose="02020603050405020304" charset="0"/>
                    <a:cs typeface="Times New Roman Regular" panose="02020603050405020304" charset="0"/>
                  </a:rPr>
                  <a:t>Accelaration </a:t>
                </a:r>
                <a14:m>
                  <m:oMath xmlns:m="http://schemas.openxmlformats.org/officeDocument/2006/math">
                    <m:r>
                      <a:rPr lang="en-US" altLang="zh-CN" i="1">
                        <a:latin typeface="Cambria Math" charset="0"/>
                        <a:cs typeface="Cambria Math" charset="0"/>
                      </a:rPr>
                      <m:t> </m:t>
                    </m:r>
                    <m:r>
                      <a:rPr lang="en-US" altLang="zh-CN" i="1">
                        <a:latin typeface="Cambria Math" charset="0"/>
                        <a:cs typeface="Cambria Math" charset="0"/>
                      </a:rPr>
                      <m:t>𝑎</m:t>
                    </m:r>
                    <m:r>
                      <a:rPr lang="en-US" altLang="zh-CN" i="1">
                        <a:latin typeface="Cambria Math" charset="0"/>
                        <a:ea typeface="SimSun" charset="0"/>
                        <a:cs typeface="Cambria Math" charset="0"/>
                      </a:rPr>
                      <m:t>(</m:t>
                    </m:r>
                    <m:r>
                      <a:rPr lang="en-US" altLang="zh-CN" i="1">
                        <a:latin typeface="Cambria Math" charset="0"/>
                        <a:cs typeface="Cambria Math" charset="0"/>
                      </a:rPr>
                      <m:t>𝑡</m:t>
                    </m:r>
                    <m:r>
                      <a:rPr lang="en-US" altLang="zh-CN" i="1">
                        <a:latin typeface="Cambria Math" charset="0"/>
                        <a:ea typeface="SimSun" charset="0"/>
                        <a:cs typeface="Cambria Math" charset="0"/>
                      </a:rPr>
                      <m:t>)=</m:t>
                    </m:r>
                    <m:r>
                      <a:rPr lang="en-US" altLang="zh-CN" i="1">
                        <a:latin typeface="Cambria Math" charset="0"/>
                        <a:ea typeface="SimSun" charset="0"/>
                        <a:cs typeface="Cambria Math" charset="0"/>
                      </a:rPr>
                      <m:t>2</m:t>
                    </m:r>
                    <m:sSub>
                      <m:sSubPr>
                        <m:ctrlPr>
                          <a:rPr lang="en-US" altLang="zh-CN" i="1">
                            <a:latin typeface="Cambria Math" charset="0"/>
                            <a:cs typeface="Cambria Math" charset="0"/>
                          </a:rPr>
                        </m:ctrlPr>
                      </m:sSubPr>
                      <m:e>
                        <m:r>
                          <a:rPr lang="en-US" altLang="zh-CN" i="1">
                            <a:latin typeface="Cambria Math" charset="0"/>
                            <a:cs typeface="Cambria Math" charset="0"/>
                          </a:rPr>
                          <m:t>𝑐</m:t>
                        </m:r>
                      </m:e>
                      <m:sub>
                        <m:r>
                          <a:rPr lang="en-US" altLang="zh-CN" i="1">
                            <a:latin typeface="Cambria Math" charset="0"/>
                            <a:ea typeface="SimSun" charset="0"/>
                            <a:cs typeface="Cambria Math" charset="0"/>
                          </a:rPr>
                          <m:t>2</m:t>
                        </m:r>
                      </m:sub>
                    </m:sSub>
                    <m:r>
                      <a:rPr lang="en-US" altLang="zh-CN" i="1">
                        <a:latin typeface="Cambria Math" charset="0"/>
                        <a:ea typeface="SimSun" charset="0"/>
                        <a:cs typeface="Cambria Math" charset="0"/>
                      </a:rPr>
                      <m:t>+</m:t>
                    </m:r>
                    <m:r>
                      <a:rPr lang="en-US" altLang="zh-CN" i="1">
                        <a:latin typeface="Cambria Math" charset="0"/>
                        <a:ea typeface="SimSun" charset="0"/>
                        <a:cs typeface="Cambria Math" charset="0"/>
                      </a:rPr>
                      <m:t>6</m:t>
                    </m:r>
                    <m:sSub>
                      <m:sSubPr>
                        <m:ctrlPr>
                          <a:rPr lang="en-US" altLang="zh-CN" i="1">
                            <a:latin typeface="Cambria Math" charset="0"/>
                            <a:cs typeface="Cambria Math" charset="0"/>
                          </a:rPr>
                        </m:ctrlPr>
                      </m:sSubPr>
                      <m:e>
                        <m:r>
                          <a:rPr lang="en-US" altLang="zh-CN" i="1">
                            <a:latin typeface="Cambria Math" charset="0"/>
                            <a:cs typeface="Cambria Math" charset="0"/>
                          </a:rPr>
                          <m:t>𝑐</m:t>
                        </m:r>
                      </m:e>
                      <m:sub>
                        <m:r>
                          <a:rPr lang="en-US" altLang="zh-CN" i="1">
                            <a:latin typeface="Cambria Math" charset="0"/>
                            <a:ea typeface="SimSun" charset="0"/>
                            <a:cs typeface="Cambria Math" charset="0"/>
                          </a:rPr>
                          <m:t>3</m:t>
                        </m:r>
                      </m:sub>
                    </m:sSub>
                    <m:r>
                      <a:rPr lang="en-US" altLang="zh-CN" i="1">
                        <a:latin typeface="Cambria Math" charset="0"/>
                        <a:cs typeface="Cambria Math" charset="0"/>
                      </a:rPr>
                      <m:t>𝑡</m:t>
                    </m:r>
                  </m:oMath>
                </a14:m>
                <a:endParaRPr lang="en-US" altLang="zh-CN" i="1">
                  <a:latin typeface="Cambria Math" charset="0"/>
                  <a:cs typeface="Cambria Math" charset="0"/>
                </a:endParaRPr>
              </a:p>
              <a:p>
                <a:r>
                  <a:rPr lang="en-US" altLang="zh-CN">
                    <a:latin typeface="Times New Roman Regular" panose="02020603050405020304" charset="0"/>
                    <a:cs typeface="Times New Roman Regular" panose="02020603050405020304" charset="0"/>
                  </a:rPr>
                  <a:t>Boundary conditions</a:t>
                </a:r>
                <a:endParaRPr lang="en-US" altLang="zh-CN">
                  <a:latin typeface="Times New Roman Regular" panose="02020603050405020304" charset="0"/>
                  <a:cs typeface="Times New Roman Regular" panose="02020603050405020304" charset="0"/>
                </a:endParaRPr>
              </a:p>
              <a:p>
                <a:endParaRPr lang="en-US" altLang="zh-CN">
                  <a:latin typeface="Times New Roman Regular" panose="02020603050405020304" charset="0"/>
                  <a:cs typeface="Times New Roman Regular" panose="02020603050405020304"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en-US" altLang="en-US">
                    <a:noFill/>
                  </a:rPr>
                  <a:t> </a:t>
                </a:r>
              </a:p>
            </p:txBody>
          </p:sp>
        </mc:Fallback>
      </mc:AlternateContent>
      <p:graphicFrame>
        <p:nvGraphicFramePr>
          <p:cNvPr id="5" name="表格 4"/>
          <p:cNvGraphicFramePr/>
          <p:nvPr>
            <p:custDataLst>
              <p:tags r:id="rId2"/>
            </p:custDataLst>
          </p:nvPr>
        </p:nvGraphicFramePr>
        <p:xfrm>
          <a:off x="838200" y="4329430"/>
          <a:ext cx="8534400" cy="1143000"/>
        </p:xfrm>
        <a:graphic>
          <a:graphicData uri="http://schemas.openxmlformats.org/drawingml/2006/table">
            <a:tbl>
              <a:tblPr firstRow="1" bandRow="1">
                <a:tableStyleId>{5C22544A-7EE6-4342-B048-85BDC9FD1C3A}</a:tableStyleId>
              </a:tblPr>
              <a:tblGrid>
                <a:gridCol w="2844800"/>
                <a:gridCol w="2844800"/>
                <a:gridCol w="2844800"/>
              </a:tblGrid>
              <a:tr h="381000">
                <a:tc>
                  <a:txBody>
                    <a:bodyPr/>
                    <a:p>
                      <a:pPr>
                        <a:buNone/>
                      </a:pPr>
                      <a:endParaRPr lang="zh-CN" altLang="en-US" sz="2400">
                        <a:latin typeface="Times New Roman Regular" panose="02020603050405020304" charset="0"/>
                        <a:cs typeface="Times New Roman Regular" panose="02020603050405020304" charset="0"/>
                      </a:endParaRPr>
                    </a:p>
                  </a:txBody>
                  <a:tcPr/>
                </a:tc>
                <a:tc>
                  <a:txBody>
                    <a:bodyPr/>
                    <a:p>
                      <a:pPr>
                        <a:buNone/>
                      </a:pPr>
                      <a:r>
                        <a:rPr lang="en-US" altLang="zh-CN" sz="2400">
                          <a:latin typeface="Times New Roman Regular" panose="02020603050405020304" charset="0"/>
                          <a:cs typeface="Times New Roman Regular" panose="02020603050405020304" charset="0"/>
                        </a:rPr>
                        <a:t>Position</a:t>
                      </a:r>
                      <a:endParaRPr lang="en-US" altLang="zh-CN" sz="2400">
                        <a:latin typeface="Times New Roman Regular" panose="02020603050405020304" charset="0"/>
                        <a:cs typeface="Times New Roman Regular" panose="02020603050405020304" charset="0"/>
                      </a:endParaRPr>
                    </a:p>
                  </a:txBody>
                  <a:tcPr/>
                </a:tc>
                <a:tc>
                  <a:txBody>
                    <a:bodyPr/>
                    <a:p>
                      <a:pPr>
                        <a:buNone/>
                      </a:pPr>
                      <a:r>
                        <a:rPr lang="en-US" altLang="zh-CN" sz="2400">
                          <a:latin typeface="Times New Roman Regular" panose="02020603050405020304" charset="0"/>
                          <a:cs typeface="Times New Roman Regular" panose="02020603050405020304" charset="0"/>
                        </a:rPr>
                        <a:t>Velocity</a:t>
                      </a:r>
                      <a:endParaRPr lang="en-US" altLang="zh-CN" sz="2400">
                        <a:latin typeface="Times New Roman Regular" panose="02020603050405020304" charset="0"/>
                        <a:cs typeface="Times New Roman Regular" panose="02020603050405020304" charset="0"/>
                      </a:endParaRPr>
                    </a:p>
                  </a:txBody>
                  <a:tcPr/>
                </a:tc>
              </a:tr>
              <a:tr h="381000">
                <a:tc>
                  <a:txBody>
                    <a:bodyPr/>
                    <a:p>
                      <a:pPr>
                        <a:buNone/>
                      </a:pPr>
                      <a:r>
                        <a:rPr lang="en-US" altLang="zh-CN" sz="2400">
                          <a:latin typeface="Times New Roman Regular" panose="02020603050405020304" charset="0"/>
                          <a:cs typeface="Times New Roman Regular" panose="02020603050405020304" charset="0"/>
                        </a:rPr>
                        <a:t>t=0</a:t>
                      </a:r>
                      <a:endParaRPr lang="en-US" altLang="zh-CN" sz="2400">
                        <a:latin typeface="Times New Roman Regular" panose="02020603050405020304" charset="0"/>
                        <a:cs typeface="Times New Roman Regular" panose="02020603050405020304" charset="0"/>
                      </a:endParaRPr>
                    </a:p>
                  </a:txBody>
                  <a:tcPr/>
                </a:tc>
                <a:tc>
                  <a:txBody>
                    <a:bodyPr/>
                    <a:p>
                      <a:pPr>
                        <a:buNone/>
                      </a:pPr>
                      <a:r>
                        <a:rPr lang="en-US" altLang="zh-CN" sz="2400">
                          <a:latin typeface="Times New Roman Regular" panose="02020603050405020304" charset="0"/>
                          <a:cs typeface="Times New Roman Regular" panose="02020603050405020304" charset="0"/>
                        </a:rPr>
                        <a:t>a</a:t>
                      </a:r>
                      <a:endParaRPr lang="en-US" altLang="zh-CN" sz="2400">
                        <a:latin typeface="Times New Roman Regular" panose="02020603050405020304" charset="0"/>
                        <a:cs typeface="Times New Roman Regular" panose="02020603050405020304" charset="0"/>
                      </a:endParaRPr>
                    </a:p>
                  </a:txBody>
                  <a:tcPr/>
                </a:tc>
                <a:tc>
                  <a:txBody>
                    <a:bodyPr/>
                    <a:p>
                      <a:pPr>
                        <a:buNone/>
                      </a:pPr>
                      <a:r>
                        <a:rPr lang="en-US" altLang="zh-CN" sz="2400">
                          <a:latin typeface="Times New Roman Regular" panose="02020603050405020304" charset="0"/>
                          <a:cs typeface="Times New Roman Regular" panose="02020603050405020304" charset="0"/>
                        </a:rPr>
                        <a:t>0</a:t>
                      </a:r>
                      <a:endParaRPr lang="en-US" altLang="zh-CN" sz="2400">
                        <a:latin typeface="Times New Roman Regular" panose="02020603050405020304" charset="0"/>
                        <a:cs typeface="Times New Roman Regular" panose="02020603050405020304" charset="0"/>
                      </a:endParaRPr>
                    </a:p>
                  </a:txBody>
                  <a:tcPr/>
                </a:tc>
              </a:tr>
              <a:tr h="381000">
                <a:tc>
                  <a:txBody>
                    <a:bodyPr/>
                    <a:p>
                      <a:pPr>
                        <a:buNone/>
                      </a:pPr>
                      <a:r>
                        <a:rPr lang="en-US" altLang="zh-CN" sz="2400">
                          <a:latin typeface="Times New Roman Regular" panose="02020603050405020304" charset="0"/>
                          <a:cs typeface="Times New Roman Regular" panose="02020603050405020304" charset="0"/>
                        </a:rPr>
                        <a:t>t=T</a:t>
                      </a:r>
                      <a:endParaRPr lang="en-US" altLang="zh-CN" sz="2400">
                        <a:latin typeface="Times New Roman Regular" panose="02020603050405020304" charset="0"/>
                        <a:cs typeface="Times New Roman Regular" panose="02020603050405020304" charset="0"/>
                      </a:endParaRPr>
                    </a:p>
                  </a:txBody>
                  <a:tcPr/>
                </a:tc>
                <a:tc>
                  <a:txBody>
                    <a:bodyPr/>
                    <a:p>
                      <a:pPr>
                        <a:buNone/>
                      </a:pPr>
                      <a:r>
                        <a:rPr lang="en-US" altLang="zh-CN" sz="2400">
                          <a:latin typeface="Times New Roman Regular" panose="02020603050405020304" charset="0"/>
                          <a:cs typeface="Times New Roman Regular" panose="02020603050405020304" charset="0"/>
                        </a:rPr>
                        <a:t>b</a:t>
                      </a:r>
                      <a:endParaRPr lang="en-US" altLang="zh-CN" sz="2400">
                        <a:latin typeface="Times New Roman Regular" panose="02020603050405020304" charset="0"/>
                        <a:cs typeface="Times New Roman Regular" panose="02020603050405020304" charset="0"/>
                      </a:endParaRPr>
                    </a:p>
                  </a:txBody>
                  <a:tcPr/>
                </a:tc>
                <a:tc>
                  <a:txBody>
                    <a:bodyPr/>
                    <a:p>
                      <a:pPr>
                        <a:buNone/>
                      </a:pPr>
                      <a:r>
                        <a:rPr lang="en-US" altLang="zh-CN" sz="2400">
                          <a:latin typeface="Times New Roman Regular" panose="02020603050405020304" charset="0"/>
                          <a:cs typeface="Times New Roman Regular" panose="02020603050405020304" charset="0"/>
                        </a:rPr>
                        <a:t>0</a:t>
                      </a:r>
                      <a:endParaRPr lang="en-US" altLang="zh-CN" sz="2400">
                        <a:latin typeface="Times New Roman Regular" panose="02020603050405020304" charset="0"/>
                        <a:cs typeface="Times New Roman Regular" panose="02020603050405020304" charset="0"/>
                      </a:endParaRPr>
                    </a:p>
                  </a:txBody>
                  <a:tcPr/>
                </a:tc>
              </a:tr>
            </a:tbl>
          </a:graphicData>
        </a:graphic>
      </p:graphicFrame>
      <p:sp>
        <p:nvSpPr>
          <p:cNvPr id="4" name="文本框 3"/>
          <p:cNvSpPr txBox="1"/>
          <p:nvPr/>
        </p:nvSpPr>
        <p:spPr>
          <a:xfrm>
            <a:off x="8361680" y="2435225"/>
            <a:ext cx="2540000" cy="460375"/>
          </a:xfrm>
          <a:prstGeom prst="rect">
            <a:avLst/>
          </a:prstGeom>
          <a:noFill/>
        </p:spPr>
        <p:txBody>
          <a:bodyPr wrap="square" rtlCol="0" anchor="t">
            <a:spAutoFit/>
          </a:bodyPr>
          <a:p>
            <a:r>
              <a:rPr lang="zh-CN" altLang="en-US" sz="2400">
                <a:latin typeface="Times New Roman Regular" panose="02020603050405020304" charset="0"/>
                <a:cs typeface="Times New Roman Regular" panose="02020603050405020304" charset="0"/>
              </a:rPr>
              <a:t> derivation</a:t>
            </a:r>
            <a:endParaRPr lang="zh-CN" altLang="en-US" sz="2400">
              <a:latin typeface="Times New Roman Regular" panose="02020603050405020304" charset="0"/>
              <a:cs typeface="Times New Roman Regular"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637030" y="747395"/>
            <a:ext cx="9386570" cy="2254885"/>
          </a:xfrm>
          <a:prstGeom prst="rect">
            <a:avLst/>
          </a:prstGeom>
        </p:spPr>
      </p:pic>
      <p:sp>
        <p:nvSpPr>
          <p:cNvPr id="7" name="Text Box 6"/>
          <p:cNvSpPr txBox="1"/>
          <p:nvPr/>
        </p:nvSpPr>
        <p:spPr>
          <a:xfrm>
            <a:off x="741680" y="3093085"/>
            <a:ext cx="3516630" cy="460375"/>
          </a:xfrm>
          <a:prstGeom prst="rect">
            <a:avLst/>
          </a:prstGeom>
          <a:noFill/>
        </p:spPr>
        <p:txBody>
          <a:bodyPr wrap="square" rtlCol="0">
            <a:spAutoFit/>
          </a:bodyPr>
          <a:p>
            <a:r>
              <a:rPr lang="en-US" sz="2400"/>
              <a:t>a, b, t1, t2 are known</a:t>
            </a:r>
            <a:endParaRPr lang="en-US" sz="2400"/>
          </a:p>
        </p:txBody>
      </p:sp>
      <p:pic>
        <p:nvPicPr>
          <p:cNvPr id="8" name="Picture 7"/>
          <p:cNvPicPr>
            <a:picLocks noChangeAspect="1"/>
          </p:cNvPicPr>
          <p:nvPr/>
        </p:nvPicPr>
        <p:blipFill>
          <a:blip r:embed="rId2"/>
          <a:stretch>
            <a:fillRect/>
          </a:stretch>
        </p:blipFill>
        <p:spPr>
          <a:xfrm>
            <a:off x="3946525" y="3644265"/>
            <a:ext cx="4766945" cy="2914650"/>
          </a:xfrm>
          <a:prstGeom prst="rect">
            <a:avLst/>
          </a:prstGeom>
        </p:spPr>
      </p:pic>
      <p:sp>
        <p:nvSpPr>
          <p:cNvPr id="9" name="Text Box 8"/>
          <p:cNvSpPr txBox="1"/>
          <p:nvPr/>
        </p:nvSpPr>
        <p:spPr>
          <a:xfrm>
            <a:off x="741680" y="242570"/>
            <a:ext cx="5006975" cy="460375"/>
          </a:xfrm>
          <a:prstGeom prst="rect">
            <a:avLst/>
          </a:prstGeom>
          <a:noFill/>
        </p:spPr>
        <p:txBody>
          <a:bodyPr wrap="square" rtlCol="0">
            <a:spAutoFit/>
          </a:bodyPr>
          <a:p>
            <a:r>
              <a:rPr lang="en-US" sz="2400"/>
              <a:t>Given conditions</a:t>
            </a:r>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Solve the equation</a:t>
            </a:r>
            <a:endParaRPr lang="en-US"/>
          </a:p>
        </p:txBody>
      </p:sp>
      <p:pic>
        <p:nvPicPr>
          <p:cNvPr id="4" name="Content Placeholder 3"/>
          <p:cNvPicPr>
            <a:picLocks noChangeAspect="1"/>
          </p:cNvPicPr>
          <p:nvPr>
            <p:ph idx="1"/>
          </p:nvPr>
        </p:nvPicPr>
        <p:blipFill>
          <a:blip r:embed="rId1"/>
          <a:stretch>
            <a:fillRect/>
          </a:stretch>
        </p:blipFill>
        <p:spPr>
          <a:xfrm>
            <a:off x="838200" y="2236470"/>
            <a:ext cx="10515600" cy="3917950"/>
          </a:xfrm>
          <a:prstGeom prst="rect">
            <a:avLst/>
          </a:prstGeom>
        </p:spPr>
      </p:pic>
      <p:pic>
        <p:nvPicPr>
          <p:cNvPr id="8" name="Picture 7"/>
          <p:cNvPicPr>
            <a:picLocks noChangeAspect="1"/>
          </p:cNvPicPr>
          <p:nvPr/>
        </p:nvPicPr>
        <p:blipFill>
          <a:blip r:embed="rId2"/>
          <a:stretch>
            <a:fillRect/>
          </a:stretch>
        </p:blipFill>
        <p:spPr>
          <a:xfrm>
            <a:off x="6785610" y="177800"/>
            <a:ext cx="4448175" cy="27197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19405"/>
            <a:ext cx="10515600" cy="665480"/>
          </a:xfrm>
        </p:spPr>
        <p:txBody>
          <a:bodyPr>
            <a:normAutofit/>
          </a:bodyPr>
          <a:p>
            <a:r>
              <a:rPr lang="en-US" sz="3200"/>
              <a:t>solution</a:t>
            </a:r>
            <a:r>
              <a:rPr lang="zh-CN" altLang="en-US" sz="3200"/>
              <a:t>：</a:t>
            </a:r>
            <a:endParaRPr lang="zh-CN" altLang="en-US" sz="3200"/>
          </a:p>
        </p:txBody>
      </p:sp>
      <p:pic>
        <p:nvPicPr>
          <p:cNvPr id="4" name="Content Placeholder 3"/>
          <p:cNvPicPr>
            <a:picLocks noChangeAspect="1"/>
          </p:cNvPicPr>
          <p:nvPr>
            <p:ph idx="1"/>
          </p:nvPr>
        </p:nvPicPr>
        <p:blipFill>
          <a:blip r:embed="rId1"/>
          <a:stretch>
            <a:fillRect/>
          </a:stretch>
        </p:blipFill>
        <p:spPr>
          <a:xfrm>
            <a:off x="838200" y="1136015"/>
            <a:ext cx="10515600" cy="2993390"/>
          </a:xfrm>
          <a:prstGeom prst="rect">
            <a:avLst/>
          </a:prstGeom>
        </p:spPr>
      </p:pic>
      <p:sp>
        <p:nvSpPr>
          <p:cNvPr id="100" name="Text Box 99"/>
          <p:cNvSpPr txBox="1"/>
          <p:nvPr/>
        </p:nvSpPr>
        <p:spPr>
          <a:xfrm>
            <a:off x="626110" y="4371975"/>
            <a:ext cx="10939780" cy="1753235"/>
          </a:xfrm>
          <a:prstGeom prst="rect">
            <a:avLst/>
          </a:prstGeom>
          <a:noFill/>
          <a:ln w="9525">
            <a:noFill/>
          </a:ln>
        </p:spPr>
        <p:txBody>
          <a:bodyPr wrap="square">
            <a:spAutoFit/>
          </a:bodyPr>
          <a:p>
            <a:pPr marL="0" indent="0" algn="l" fontAlgn="auto">
              <a:lnSpc>
                <a:spcPct val="150000"/>
              </a:lnSpc>
            </a:pPr>
            <a:r>
              <a:rPr lang="en-US" sz="2400" b="0">
                <a:latin typeface="Times New Roman Regular" panose="02020603050405020304" charset="0"/>
                <a:cs typeface="Times New Roman Regular" panose="02020603050405020304" charset="0"/>
              </a:rPr>
              <a:t>assume collision happens at tc and  t1&lt;tc&lt;t2</a:t>
            </a:r>
            <a:endParaRPr sz="2400" b="0">
              <a:latin typeface="Times New Roman Regular" panose="02020603050405020304" charset="0"/>
              <a:cs typeface="Times New Roman Regular" panose="02020603050405020304" charset="0"/>
            </a:endParaRPr>
          </a:p>
          <a:p>
            <a:pPr marL="0" indent="0" algn="l" fontAlgn="auto">
              <a:lnSpc>
                <a:spcPct val="150000"/>
              </a:lnSpc>
            </a:pPr>
            <a:r>
              <a:rPr sz="2400" b="0">
                <a:latin typeface="Times New Roman Regular" panose="02020603050405020304" charset="0"/>
                <a:cs typeface="Times New Roman Regular" panose="02020603050405020304" charset="0"/>
              </a:rPr>
              <a:t>to slow down the trajectory, increase time period (t1, t2) by tc-t1, new t2→t2+tc-t1to speed up the trajectory, decrease time period (t1, t2) by t2-tc, new t2→tc</a:t>
            </a:r>
            <a:endParaRPr lang="en-US" sz="2400" b="0">
              <a:latin typeface="Times New Roman Regular" panose="02020603050405020304" charset="0"/>
              <a:cs typeface="Times New Roman Regular"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01675" y="148590"/>
            <a:ext cx="10515600" cy="737870"/>
          </a:xfrm>
        </p:spPr>
        <p:txBody>
          <a:bodyPr>
            <a:normAutofit/>
          </a:bodyPr>
          <a:p>
            <a:r>
              <a:rPr lang="en-US" altLang="zh-CN" sz="2800"/>
              <a:t>some examples</a:t>
            </a:r>
            <a:endParaRPr lang="zh-CN" altLang="en-US" sz="2800"/>
          </a:p>
        </p:txBody>
      </p:sp>
      <p:sp>
        <p:nvSpPr>
          <p:cNvPr id="6" name="文本框 5"/>
          <p:cNvSpPr txBox="1"/>
          <p:nvPr/>
        </p:nvSpPr>
        <p:spPr>
          <a:xfrm>
            <a:off x="8571230" y="1358265"/>
            <a:ext cx="3638550" cy="2999740"/>
          </a:xfrm>
          <a:prstGeom prst="rect">
            <a:avLst/>
          </a:prstGeom>
          <a:noFill/>
        </p:spPr>
        <p:txBody>
          <a:bodyPr wrap="square" rtlCol="0">
            <a:spAutoFit/>
          </a:bodyPr>
          <a:p>
            <a:pPr marL="0" indent="0" algn="l" fontAlgn="auto">
              <a:lnSpc>
                <a:spcPct val="150000"/>
              </a:lnSpc>
            </a:pPr>
            <a:r>
              <a:rPr>
                <a:latin typeface="Times New Roman Regular" panose="02020603050405020304" charset="0"/>
                <a:cs typeface="Times New Roman Regular" panose="02020603050405020304" charset="0"/>
                <a:sym typeface="+mn-ea"/>
              </a:rPr>
              <a:t>to slow down the trajectory, increase time period (t1, t2) by tc-t1, </a:t>
            </a:r>
            <a:endParaRPr>
              <a:latin typeface="Times New Roman Regular" panose="02020603050405020304" charset="0"/>
              <a:cs typeface="Times New Roman Regular" panose="02020603050405020304" charset="0"/>
              <a:sym typeface="+mn-ea"/>
            </a:endParaRPr>
          </a:p>
          <a:p>
            <a:pPr marL="0" indent="0" algn="l" fontAlgn="auto">
              <a:lnSpc>
                <a:spcPct val="150000"/>
              </a:lnSpc>
            </a:pPr>
            <a:r>
              <a:rPr>
                <a:latin typeface="Times New Roman Regular" panose="02020603050405020304" charset="0"/>
                <a:cs typeface="Times New Roman Regular" panose="02020603050405020304" charset="0"/>
                <a:sym typeface="+mn-ea"/>
              </a:rPr>
              <a:t>new t2→t2+tc-t1</a:t>
            </a:r>
            <a:endParaRPr>
              <a:latin typeface="Times New Roman Regular" panose="02020603050405020304" charset="0"/>
              <a:cs typeface="Times New Roman Regular" panose="02020603050405020304" charset="0"/>
              <a:sym typeface="+mn-ea"/>
            </a:endParaRPr>
          </a:p>
          <a:p>
            <a:pPr marL="0" indent="0" algn="l" fontAlgn="auto">
              <a:lnSpc>
                <a:spcPct val="150000"/>
              </a:lnSpc>
            </a:pPr>
            <a:r>
              <a:rPr>
                <a:latin typeface="Times New Roman Regular" panose="02020603050405020304" charset="0"/>
                <a:cs typeface="Times New Roman Regular" panose="02020603050405020304" charset="0"/>
                <a:sym typeface="+mn-ea"/>
              </a:rPr>
              <a:t>to speed up the trajectory, decrease time period (t1, t2) by t2-tc, </a:t>
            </a:r>
            <a:endParaRPr>
              <a:latin typeface="Times New Roman Regular" panose="02020603050405020304" charset="0"/>
              <a:cs typeface="Times New Roman Regular" panose="02020603050405020304" charset="0"/>
              <a:sym typeface="+mn-ea"/>
            </a:endParaRPr>
          </a:p>
          <a:p>
            <a:pPr marL="0" indent="0" algn="l" fontAlgn="auto">
              <a:lnSpc>
                <a:spcPct val="150000"/>
              </a:lnSpc>
            </a:pPr>
            <a:r>
              <a:rPr>
                <a:latin typeface="Times New Roman Regular" panose="02020603050405020304" charset="0"/>
                <a:cs typeface="Times New Roman Regular" panose="02020603050405020304" charset="0"/>
                <a:sym typeface="+mn-ea"/>
              </a:rPr>
              <a:t>new t2→tc</a:t>
            </a:r>
            <a:endParaRPr lang="en-US" altLang="zh-CN"/>
          </a:p>
        </p:txBody>
      </p:sp>
      <p:pic>
        <p:nvPicPr>
          <p:cNvPr id="3" name="Picture 2"/>
          <p:cNvPicPr>
            <a:picLocks noChangeAspect="1"/>
          </p:cNvPicPr>
          <p:nvPr/>
        </p:nvPicPr>
        <p:blipFill>
          <a:blip r:embed="rId1"/>
          <a:stretch>
            <a:fillRect/>
          </a:stretch>
        </p:blipFill>
        <p:spPr>
          <a:xfrm>
            <a:off x="347345" y="2049780"/>
            <a:ext cx="3987165" cy="3149600"/>
          </a:xfrm>
          <a:prstGeom prst="rect">
            <a:avLst/>
          </a:prstGeom>
        </p:spPr>
      </p:pic>
      <p:pic>
        <p:nvPicPr>
          <p:cNvPr id="4" name="Picture 3"/>
          <p:cNvPicPr>
            <a:picLocks noChangeAspect="1"/>
          </p:cNvPicPr>
          <p:nvPr/>
        </p:nvPicPr>
        <p:blipFill>
          <a:blip r:embed="rId2"/>
          <a:stretch>
            <a:fillRect/>
          </a:stretch>
        </p:blipFill>
        <p:spPr>
          <a:xfrm>
            <a:off x="4471670" y="285750"/>
            <a:ext cx="3940175" cy="3149600"/>
          </a:xfrm>
          <a:prstGeom prst="rect">
            <a:avLst/>
          </a:prstGeom>
        </p:spPr>
      </p:pic>
      <p:pic>
        <p:nvPicPr>
          <p:cNvPr id="7" name="Picture 6"/>
          <p:cNvPicPr>
            <a:picLocks noChangeAspect="1"/>
          </p:cNvPicPr>
          <p:nvPr/>
        </p:nvPicPr>
        <p:blipFill>
          <a:blip r:embed="rId3"/>
          <a:stretch>
            <a:fillRect/>
          </a:stretch>
        </p:blipFill>
        <p:spPr>
          <a:xfrm>
            <a:off x="4471670" y="3435350"/>
            <a:ext cx="3940810" cy="30892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93675"/>
            <a:ext cx="8987155" cy="628015"/>
          </a:xfrm>
        </p:spPr>
        <p:txBody>
          <a:bodyPr/>
          <a:p>
            <a:r>
              <a:rPr lang="en-US" sz="2800"/>
              <a:t>GIF from different angle</a:t>
            </a:r>
            <a:endParaRPr lang="en-US" sz="2800"/>
          </a:p>
        </p:txBody>
      </p:sp>
      <p:sp>
        <p:nvSpPr>
          <p:cNvPr id="3" name="Content Placeholder 2"/>
          <p:cNvSpPr>
            <a:spLocks noGrp="1"/>
          </p:cNvSpPr>
          <p:nvPr>
            <p:ph idx="1"/>
          </p:nvPr>
        </p:nvSpPr>
        <p:spPr/>
        <p:txBody>
          <a:bodyPr/>
          <a:p>
            <a:endParaRPr lang="en-US"/>
          </a:p>
        </p:txBody>
      </p:sp>
      <p:pic>
        <p:nvPicPr>
          <p:cNvPr id="4" name="Picture 3" descr="tra\-15\30"/>
          <p:cNvPicPr>
            <a:picLocks noChangeAspect="1"/>
          </p:cNvPicPr>
          <p:nvPr/>
        </p:nvPicPr>
        <p:blipFill>
          <a:blip r:embed="rId1"/>
          <a:stretch>
            <a:fillRect/>
          </a:stretch>
        </p:blipFill>
        <p:spPr>
          <a:xfrm>
            <a:off x="838200" y="721360"/>
            <a:ext cx="4036695" cy="3027680"/>
          </a:xfrm>
          <a:prstGeom prst="rect">
            <a:avLst/>
          </a:prstGeom>
        </p:spPr>
      </p:pic>
      <p:pic>
        <p:nvPicPr>
          <p:cNvPr id="5" name="Picture 4" descr="tra\-37.5\30"/>
          <p:cNvPicPr>
            <a:picLocks noChangeAspect="1"/>
          </p:cNvPicPr>
          <p:nvPr/>
        </p:nvPicPr>
        <p:blipFill>
          <a:blip r:embed="rId2"/>
          <a:stretch>
            <a:fillRect/>
          </a:stretch>
        </p:blipFill>
        <p:spPr>
          <a:xfrm>
            <a:off x="7291070" y="338455"/>
            <a:ext cx="4357370" cy="3268345"/>
          </a:xfrm>
          <a:prstGeom prst="rect">
            <a:avLst/>
          </a:prstGeom>
        </p:spPr>
      </p:pic>
      <p:pic>
        <p:nvPicPr>
          <p:cNvPr id="6" name="Picture 5" descr="tra\-120\20"/>
          <p:cNvPicPr>
            <a:picLocks noChangeAspect="1"/>
          </p:cNvPicPr>
          <p:nvPr/>
        </p:nvPicPr>
        <p:blipFill>
          <a:blip r:embed="rId3"/>
          <a:stretch>
            <a:fillRect/>
          </a:stretch>
        </p:blipFill>
        <p:spPr>
          <a:xfrm>
            <a:off x="4281805" y="2350770"/>
            <a:ext cx="3764915" cy="2823845"/>
          </a:xfrm>
          <a:prstGeom prst="rect">
            <a:avLst/>
          </a:prstGeom>
        </p:spPr>
      </p:pic>
      <p:pic>
        <p:nvPicPr>
          <p:cNvPr id="7" name="Picture 6" descr="tra\0\90"/>
          <p:cNvPicPr>
            <a:picLocks noChangeAspect="1"/>
          </p:cNvPicPr>
          <p:nvPr/>
        </p:nvPicPr>
        <p:blipFill>
          <a:blip r:embed="rId4"/>
          <a:stretch>
            <a:fillRect/>
          </a:stretch>
        </p:blipFill>
        <p:spPr>
          <a:xfrm>
            <a:off x="664210" y="3749040"/>
            <a:ext cx="3765550" cy="2824480"/>
          </a:xfrm>
          <a:prstGeom prst="rect">
            <a:avLst/>
          </a:prstGeom>
        </p:spPr>
      </p:pic>
      <p:pic>
        <p:nvPicPr>
          <p:cNvPr id="8" name="Picture 7" descr="tra\80\20"/>
          <p:cNvPicPr>
            <a:picLocks noChangeAspect="1"/>
          </p:cNvPicPr>
          <p:nvPr/>
        </p:nvPicPr>
        <p:blipFill>
          <a:blip r:embed="rId5"/>
          <a:stretch>
            <a:fillRect/>
          </a:stretch>
        </p:blipFill>
        <p:spPr>
          <a:xfrm>
            <a:off x="7767955" y="3464560"/>
            <a:ext cx="4144645" cy="3108960"/>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9f2d0f3e-0dfc-4d98-b5a1-32dce024a7f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1173</Words>
  <Application>WPS Presentation</Application>
  <PresentationFormat>Widescreen</PresentationFormat>
  <Paragraphs>64</Paragraphs>
  <Slides>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vt:i4>
      </vt:variant>
    </vt:vector>
  </HeadingPairs>
  <TitlesOfParts>
    <vt:vector size="24" baseType="lpstr">
      <vt:lpstr>Arial</vt:lpstr>
      <vt:lpstr>SimSun</vt:lpstr>
      <vt:lpstr>Wingdings</vt:lpstr>
      <vt:lpstr>Times New Roman Regular</vt:lpstr>
      <vt:lpstr>Cambria Math</vt:lpstr>
      <vt:lpstr>Kingsoft Math</vt:lpstr>
      <vt:lpstr>SimSun</vt:lpstr>
      <vt:lpstr>Calibri Light</vt:lpstr>
      <vt:lpstr>Helvetica Neue</vt:lpstr>
      <vt:lpstr>Calibri</vt:lpstr>
      <vt:lpstr>微软雅黑</vt:lpstr>
      <vt:lpstr>汉仪旗黑</vt:lpstr>
      <vt:lpstr>Arial Unicode MS</vt:lpstr>
      <vt:lpstr>SimSun</vt:lpstr>
      <vt:lpstr>汉仪书宋二KW</vt:lpstr>
      <vt:lpstr>Office Theme</vt:lpstr>
      <vt:lpstr>AI based motion control  detail algorithm presented in formula </vt:lpstr>
      <vt:lpstr>Tajectory(Position of each second)</vt:lpstr>
      <vt:lpstr>Transfer path to trajectory</vt:lpstr>
      <vt:lpstr>PowerPoint 演示文稿</vt:lpstr>
      <vt:lpstr>Solve the equation</vt:lpstr>
      <vt:lpstr>solution：</vt:lpstr>
      <vt:lpstr>one example of slowing down trajectory</vt:lpstr>
      <vt:lpstr>GIF from different angle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motion control  detail algorithm presented in formula </dc:title>
  <dc:creator>jinlexuan</dc:creator>
  <cp:lastModifiedBy>jinlexuan</cp:lastModifiedBy>
  <cp:revision>12</cp:revision>
  <dcterms:created xsi:type="dcterms:W3CDTF">2022-02-04T01:08:59Z</dcterms:created>
  <dcterms:modified xsi:type="dcterms:W3CDTF">2022-02-04T01:08:59Z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1033-3.9.6.6441</vt:lpwstr>
  </property>
</Properties>
</file>